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71" r:id="rId4"/>
    <p:sldId id="270" r:id="rId5"/>
    <p:sldId id="272" r:id="rId6"/>
    <p:sldId id="273" r:id="rId7"/>
    <p:sldId id="269" r:id="rId8"/>
    <p:sldId id="265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045" autoAdjust="0"/>
  </p:normalViewPr>
  <p:slideViewPr>
    <p:cSldViewPr>
      <p:cViewPr>
        <p:scale>
          <a:sx n="80" d="100"/>
          <a:sy n="80" d="100"/>
        </p:scale>
        <p:origin x="-1440" y="-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44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>
        <c:manualLayout>
          <c:layoutTarget val="inner"/>
          <c:xMode val="edge"/>
          <c:yMode val="edge"/>
          <c:x val="0.11936030395837628"/>
          <c:y val="7.051400529910425E-5"/>
          <c:w val="0.76452519870410163"/>
          <c:h val="0.6652605665146086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FF99FF"/>
              </a:solidFill>
            </c:spPr>
          </c:dPt>
          <c:dPt>
            <c:idx val="5"/>
            <c:spPr>
              <a:solidFill>
                <a:srgbClr val="D62AB1"/>
              </a:solidFill>
            </c:spPr>
          </c:dPt>
          <c:dPt>
            <c:idx val="6"/>
            <c:spPr>
              <a:solidFill>
                <a:srgbClr val="FFFF00"/>
              </a:solidFill>
            </c:spPr>
          </c:dPt>
          <c:dPt>
            <c:idx val="9"/>
            <c:spPr>
              <a:solidFill>
                <a:srgbClr val="FF0000"/>
              </a:solidFill>
            </c:spPr>
          </c:dPt>
          <c:dPt>
            <c:idx val="10"/>
            <c:spPr>
              <a:solidFill>
                <a:srgbClr val="FFC000"/>
              </a:solidFill>
            </c:spPr>
          </c:dPt>
          <c:cat>
            <c:strRef>
              <c:f>Sheet1!$A$2:$A$15</c:f>
              <c:strCache>
                <c:ptCount val="14"/>
                <c:pt idx="0">
                  <c:v>FFT</c:v>
                </c:pt>
                <c:pt idx="1">
                  <c:v>TSM</c:v>
                </c:pt>
                <c:pt idx="2">
                  <c:v>Tree Improve</c:v>
                </c:pt>
                <c:pt idx="3">
                  <c:v>Inv (SP,VRI)</c:v>
                </c:pt>
                <c:pt idx="4">
                  <c:v>Inv (EBM)</c:v>
                </c:pt>
                <c:pt idx="5">
                  <c:v>Inv (Visuals)</c:v>
                </c:pt>
                <c:pt idx="6">
                  <c:v>Forest health</c:v>
                </c:pt>
                <c:pt idx="7">
                  <c:v>Invasive Sp.</c:v>
                </c:pt>
                <c:pt idx="8">
                  <c:v>Fire Manage.</c:v>
                </c:pt>
                <c:pt idx="9">
                  <c:v>Fish Pass</c:v>
                </c:pt>
                <c:pt idx="10">
                  <c:v>Range</c:v>
                </c:pt>
                <c:pt idx="11">
                  <c:v>Recreation</c:v>
                </c:pt>
                <c:pt idx="12">
                  <c:v>Wildlife</c:v>
                </c:pt>
                <c:pt idx="13">
                  <c:v>Eco. Rest'n.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32.228999999999999</c:v>
                </c:pt>
                <c:pt idx="1">
                  <c:v>11.84</c:v>
                </c:pt>
                <c:pt idx="2">
                  <c:v>3</c:v>
                </c:pt>
                <c:pt idx="3">
                  <c:v>8</c:v>
                </c:pt>
                <c:pt idx="4">
                  <c:v>0.75</c:v>
                </c:pt>
                <c:pt idx="5">
                  <c:v>0.2</c:v>
                </c:pt>
                <c:pt idx="6">
                  <c:v>7.5</c:v>
                </c:pt>
                <c:pt idx="7">
                  <c:v>0.6</c:v>
                </c:pt>
                <c:pt idx="8">
                  <c:v>0.18</c:v>
                </c:pt>
                <c:pt idx="9">
                  <c:v>2</c:v>
                </c:pt>
                <c:pt idx="10">
                  <c:v>0.84</c:v>
                </c:pt>
                <c:pt idx="11">
                  <c:v>0.75</c:v>
                </c:pt>
                <c:pt idx="12">
                  <c:v>2.2400000000000002</c:v>
                </c:pt>
                <c:pt idx="13">
                  <c:v>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1.1972788774659501E-2"/>
          <c:y val="0.65318140836460192"/>
          <c:w val="0.98521310670121409"/>
          <c:h val="0.34681859163540757"/>
        </c:manualLayout>
      </c:layout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zero"/>
  </c:chart>
  <c:spPr>
    <a:solidFill>
      <a:schemeClr val="accent3"/>
    </a:solidFill>
  </c:spPr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EBED1-6859-4951-8179-D2D6302E0DBF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064C4-B496-4060-B802-02F5C58DF38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Forests, Lands and Natural Resource Operations 2013/4 – 2015/16 Land Based Investment Strategy (LBIS) provides strategic guidance for land based investments and aligns the targets and outputs for eligible activities with government’s goals and objectives. 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level goals: </a:t>
            </a:r>
          </a:p>
          <a:p>
            <a:pPr>
              <a:buFont typeface="Arial" pitchFamily="34" charset="0"/>
              <a:buChar char="•"/>
            </a:pP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maximum productivity of forest resources</a:t>
            </a:r>
          </a:p>
          <a:p>
            <a:pPr>
              <a:buFont typeface="Arial" pitchFamily="34" charset="0"/>
              <a:buChar char="•"/>
            </a:pP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Sustainable development of forest resources</a:t>
            </a:r>
          </a:p>
          <a:p>
            <a:pPr>
              <a:buFont typeface="Arial" pitchFamily="34" charset="0"/>
              <a:buChar char="•"/>
            </a:pP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Coordinated, integrated and sustainable management, development and use of natural resources</a:t>
            </a:r>
          </a:p>
          <a:p>
            <a:pPr>
              <a:buFont typeface="Arial" pitchFamily="34" charset="0"/>
              <a:buChar char="•"/>
            </a:pP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Service Plan Goal of Timber Volume Gain in 65 years of about 8 M m3 per year </a:t>
            </a:r>
          </a:p>
          <a:p>
            <a:pPr>
              <a:buFont typeface="Arial" pitchFamily="34" charset="0"/>
              <a:buChar char="•"/>
            </a:pPr>
            <a:endParaRPr lang="en-CA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DRAFT</a:t>
            </a:r>
            <a:r>
              <a:rPr lang="en-CA" baseline="0" dirty="0" smtClean="0"/>
              <a:t> budget at this point, still subject to approval by Deputy Minister (Tim </a:t>
            </a:r>
            <a:r>
              <a:rPr lang="en-CA" baseline="0" dirty="0" err="1" smtClean="0"/>
              <a:t>Sheldan</a:t>
            </a:r>
            <a:r>
              <a:rPr lang="en-CA" baseline="0" dirty="0" smtClean="0"/>
              <a:t>) </a:t>
            </a:r>
          </a:p>
          <a:p>
            <a:r>
              <a:rPr lang="en-CA" baseline="0" dirty="0" smtClean="0"/>
              <a:t>Main point of this slide is to show the proportion of FFT program to total LBI budget</a:t>
            </a:r>
          </a:p>
          <a:p>
            <a:r>
              <a:rPr lang="en-CA" baseline="0" dirty="0" smtClean="0"/>
              <a:t> well over half.</a:t>
            </a:r>
          </a:p>
          <a:p>
            <a:endParaRPr lang="en-CA" baseline="0" dirty="0" smtClean="0"/>
          </a:p>
          <a:p>
            <a:pPr lvl="0"/>
            <a:r>
              <a:rPr lang="en-C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Budgets and Annual Operating Plan</a:t>
            </a:r>
          </a:p>
          <a:p>
            <a:pPr lvl="1">
              <a:buFont typeface="Arial" pitchFamily="34" charset="0"/>
              <a:buChar char="•"/>
            </a:pPr>
            <a:r>
              <a:rPr lang="en-C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2104/15 Budget for FFT will be about $44 million ( 32 CR + 12 TSM), back to previous levels after severe reduction this fiscal ( about $26 million for CR only, no TSM)</a:t>
            </a:r>
          </a:p>
          <a:p>
            <a:pPr lvl="1">
              <a:buFont typeface="Arial" pitchFamily="34" charset="0"/>
              <a:buChar char="•"/>
            </a:pPr>
            <a:r>
              <a:rPr lang="en-C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additional $10 Million will be available for “reforestation” in 2015/16 and beyond as per Ministers mandate letter from the premier  or $54 million annually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AOP fine tuning will take place over the next few months and the next draft will be submitted in mid December. 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Pie chart of budget table in previous slide.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Priority</a:t>
            </a:r>
            <a:r>
              <a:rPr lang="en-CA" baseline="0" dirty="0" smtClean="0"/>
              <a:t> TSA’s based on eligible TSA priority list for TSM investments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Similar to a TSR type analysis but with many more factors considered, </a:t>
            </a:r>
            <a:r>
              <a:rPr lang="en-CA" dirty="0" err="1" smtClean="0"/>
              <a:t>eg</a:t>
            </a:r>
            <a:r>
              <a:rPr lang="en-CA" dirty="0" smtClean="0"/>
              <a:t> climate change</a:t>
            </a:r>
            <a:r>
              <a:rPr lang="en-CA" baseline="0" dirty="0" smtClean="0"/>
              <a:t>, wildlife habitat, wildfire management </a:t>
            </a:r>
            <a:r>
              <a:rPr lang="en-CA" baseline="0" dirty="0" smtClean="0"/>
              <a:t>strategies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pPr>
              <a:defRPr/>
            </a:pPr>
            <a:r>
              <a:rPr lang="en-US" dirty="0" smtClean="0"/>
              <a:t>The multiple reasons for undertaking Type 4 SS include:  (</a:t>
            </a:r>
            <a:r>
              <a:rPr lang="en-US" dirty="0" err="1" smtClean="0"/>
              <a:t>i</a:t>
            </a:r>
            <a:r>
              <a:rPr lang="en-US" dirty="0" smtClean="0"/>
              <a:t>) addressing mid-term timber supply;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(</a:t>
            </a:r>
            <a:r>
              <a:rPr lang="en-US" dirty="0" smtClean="0"/>
              <a:t>ii) assessing habitat supply;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(</a:t>
            </a:r>
            <a:r>
              <a:rPr lang="en-US" dirty="0" smtClean="0"/>
              <a:t>iii) responding to other issues such as hydrological impacts and fire risk; and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(</a:t>
            </a:r>
            <a:r>
              <a:rPr lang="en-US" dirty="0" smtClean="0"/>
              <a:t>iv) providing spatial tools that aid in the implementation of the SS.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 </a:t>
            </a:r>
            <a:r>
              <a:rPr lang="en-US" dirty="0" smtClean="0"/>
              <a:t>The Type 4 SS help rationalize our funding requests to Treasury Board. 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Type </a:t>
            </a:r>
            <a:r>
              <a:rPr lang="en-US" dirty="0" smtClean="0"/>
              <a:t>4 SS is an on-going process (not just a plan) as assumptions need to be revised, and as new information is obtained or forest conditions change.  </a:t>
            </a:r>
            <a:endParaRPr lang="en-CA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7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4C4-B496-4060-B802-02F5C58DF389}" type="slidenum">
              <a:rPr lang="en-CA" smtClean="0"/>
              <a:pPr/>
              <a:t>8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"/>
            <a:ext cx="6858000" cy="2116489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5384800"/>
            <a:ext cx="4800600" cy="233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3454401"/>
            <a:ext cx="3028950" cy="4612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3454401"/>
            <a:ext cx="3028950" cy="46122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2235200"/>
            <a:ext cx="4114800" cy="406823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336801"/>
            <a:ext cx="6172200" cy="5729817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fld id="{4E655254-978B-45A7-AA5F-610AC7A5A3AB}" type="datetimeFigureOut">
              <a:rPr lang="en-CA" smtClean="0"/>
              <a:pPr/>
              <a:t>2013-10-28</a:t>
            </a:fld>
            <a:endParaRPr lang="en-CA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1D1E1CE8-5FDA-4C56-9E06-A7DD9D544157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3454401"/>
            <a:ext cx="6172200" cy="4612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6858000" cy="21164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fp/silstrat/index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for.gov.bc.ca/hcp/fia/landba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76" y="2075724"/>
            <a:ext cx="6101004" cy="1155369"/>
          </a:xfrm>
        </p:spPr>
        <p:txBody>
          <a:bodyPr/>
          <a:lstStyle/>
          <a:p>
            <a:r>
              <a:rPr lang="en-CA" sz="3600" dirty="0" smtClean="0"/>
              <a:t>Land Based Investment Program</a:t>
            </a: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3347864"/>
            <a:ext cx="6480720" cy="5796136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CA" dirty="0" smtClean="0"/>
              <a:t>FFT started in 2005 after several years of no silviculture $$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LBIP was created in 2010 to consolidate a number of provincially funded land based programs (e.g. FIA, FFT) to ensure efficient and effective expenditures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LBIP now provides funding for 17 different categories of investment 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2012/13 Budget was about $71 M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2013/14 Budget was cut to about $42 M, in order to balance the provincial budget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2014/15 DRAFT budget is back up to about $71 M, then increase by an extra $10 M for reforestation in 2015/16 +</a:t>
            </a:r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787608"/>
              </p:ext>
            </p:extLst>
          </p:nvPr>
        </p:nvGraphicFramePr>
        <p:xfrm>
          <a:off x="1340768" y="2267744"/>
          <a:ext cx="3999647" cy="668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217"/>
                <a:gridCol w="1510889"/>
                <a:gridCol w="1155541"/>
              </a:tblGrid>
              <a:tr h="430812">
                <a:tc>
                  <a:txBody>
                    <a:bodyPr/>
                    <a:lstStyle/>
                    <a:p>
                      <a:r>
                        <a:rPr lang="en-CA" sz="1000" dirty="0" smtClean="0">
                          <a:solidFill>
                            <a:schemeClr val="tx1"/>
                          </a:solidFill>
                        </a:rPr>
                        <a:t>Investment Category</a:t>
                      </a:r>
                      <a:endParaRPr lang="en-CA" sz="1000" dirty="0">
                        <a:solidFill>
                          <a:schemeClr val="tx1"/>
                        </a:solidFill>
                      </a:endParaRPr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r>
                        <a:rPr lang="en-CA" sz="1000" dirty="0" smtClean="0">
                          <a:solidFill>
                            <a:schemeClr val="tx1"/>
                          </a:solidFill>
                        </a:rPr>
                        <a:t>Sub Category</a:t>
                      </a:r>
                      <a:endParaRPr lang="en-CA" sz="1000" dirty="0">
                        <a:solidFill>
                          <a:schemeClr val="tx1"/>
                        </a:solidFill>
                      </a:endParaRPr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>
                          <a:solidFill>
                            <a:schemeClr val="tx1"/>
                          </a:solidFill>
                        </a:rPr>
                        <a:t>2014/15 ($</a:t>
                      </a:r>
                      <a:r>
                        <a:rPr lang="en-CA" sz="1000" baseline="0" dirty="0" smtClean="0">
                          <a:solidFill>
                            <a:schemeClr val="tx1"/>
                          </a:solidFill>
                        </a:rPr>
                        <a:t> M)</a:t>
                      </a:r>
                      <a:endParaRPr lang="en-CA" sz="1000" dirty="0">
                        <a:solidFill>
                          <a:schemeClr val="tx1"/>
                        </a:solidFill>
                      </a:endParaRPr>
                    </a:p>
                  </a:txBody>
                  <a:tcPr marL="33756" marR="33756" marT="30004" marB="30004"/>
                </a:tc>
              </a:tr>
              <a:tr h="683371">
                <a:tc rowSpan="4"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Forest For Tomorrow</a:t>
                      </a:r>
                      <a:endParaRPr lang="en-CA" sz="1000" dirty="0"/>
                    </a:p>
                  </a:txBody>
                  <a:tcPr marL="33756" marR="33756" marT="30004" marB="30004" anchor="ctr"/>
                </a:tc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Current reforestation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32.23</a:t>
                      </a:r>
                    </a:p>
                    <a:p>
                      <a:pPr algn="ctr"/>
                      <a:endParaRPr lang="en-CA" sz="1000" dirty="0"/>
                    </a:p>
                  </a:txBody>
                  <a:tcPr marL="33756" marR="33756" marT="30004" marB="30004"/>
                </a:tc>
              </a:tr>
              <a:tr h="809649">
                <a:tc vMerge="1">
                  <a:txBody>
                    <a:bodyPr/>
                    <a:lstStyle/>
                    <a:p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 smtClean="0"/>
                        <a:t>Timber Supply Mitigation</a:t>
                      </a:r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11.84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426117">
                <a:tc vMerge="1">
                  <a:txBody>
                    <a:bodyPr/>
                    <a:lstStyle/>
                    <a:p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Forest health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7.5</a:t>
                      </a:r>
                    </a:p>
                  </a:txBody>
                  <a:tcPr marL="33756" marR="33756" marT="30004" marB="30004"/>
                </a:tc>
              </a:tr>
              <a:tr h="430812">
                <a:tc vMerge="1">
                  <a:txBody>
                    <a:bodyPr/>
                    <a:lstStyle/>
                    <a:p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Invasive plants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0.6</a:t>
                      </a:r>
                    </a:p>
                    <a:p>
                      <a:pPr algn="ctr"/>
                      <a:endParaRPr lang="en-CA" sz="1000" dirty="0"/>
                    </a:p>
                  </a:txBody>
                  <a:tcPr marL="33756" marR="33756" marT="30004" marB="30004"/>
                </a:tc>
              </a:tr>
              <a:tr h="447968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Tree Improvement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3.0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430812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Inventory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Site Prod., VRI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7.5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243939"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EBM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1.0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243939"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Visual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0.2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447968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Fire management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0.18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315970">
                <a:tc>
                  <a:txBody>
                    <a:bodyPr/>
                    <a:lstStyle/>
                    <a:p>
                      <a:r>
                        <a:rPr lang="en-CA" sz="1000" dirty="0" smtClean="0">
                          <a:solidFill>
                            <a:schemeClr val="tx1"/>
                          </a:solidFill>
                        </a:rPr>
                        <a:t>Fish Passage</a:t>
                      </a:r>
                      <a:endParaRPr lang="en-CA" sz="1000" dirty="0">
                        <a:solidFill>
                          <a:schemeClr val="tx1"/>
                        </a:solidFill>
                      </a:endParaRPr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2.5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447968">
                <a:tc>
                  <a:txBody>
                    <a:bodyPr/>
                    <a:lstStyle/>
                    <a:p>
                      <a:r>
                        <a:rPr lang="en-CA" sz="1000" dirty="0" smtClean="0">
                          <a:solidFill>
                            <a:schemeClr val="tx1"/>
                          </a:solidFill>
                        </a:rPr>
                        <a:t>Ecosystem Restoration</a:t>
                      </a:r>
                      <a:endParaRPr lang="en-CA" sz="1000" dirty="0">
                        <a:solidFill>
                          <a:schemeClr val="tx1"/>
                        </a:solidFill>
                      </a:endParaRPr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1.0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243939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Range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0.84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243939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Recreation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0.75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</a:tr>
              <a:tr h="243939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Wildlife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2.24</a:t>
                      </a:r>
                      <a:endParaRPr lang="en-CA" sz="1000" dirty="0"/>
                    </a:p>
                  </a:txBody>
                  <a:tcPr marL="33756" marR="33756" marT="30004" marB="3000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984">
                <a:tc>
                  <a:txBody>
                    <a:bodyPr/>
                    <a:lstStyle/>
                    <a:p>
                      <a:r>
                        <a:rPr lang="en-CA" sz="1000" dirty="0" smtClean="0"/>
                        <a:t>Total</a:t>
                      </a:r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endParaRPr lang="en-CA" sz="1000" dirty="0"/>
                    </a:p>
                  </a:txBody>
                  <a:tcPr marL="33756" marR="33756" marT="30004" marB="300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 smtClean="0"/>
                        <a:t>71.65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endParaRPr lang="en-CA" sz="1000" dirty="0"/>
                    </a:p>
                  </a:txBody>
                  <a:tcPr marL="33756" marR="33756" marT="30004" marB="3000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83538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29751329"/>
              </p:ext>
            </p:extLst>
          </p:nvPr>
        </p:nvGraphicFramePr>
        <p:xfrm>
          <a:off x="1772816" y="2771800"/>
          <a:ext cx="3591018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4"/>
          <p:cNvSpPr txBox="1">
            <a:spLocks/>
          </p:cNvSpPr>
          <p:nvPr/>
        </p:nvSpPr>
        <p:spPr>
          <a:xfrm>
            <a:off x="1772816" y="2339752"/>
            <a:ext cx="3600400" cy="768085"/>
          </a:xfrm>
          <a:prstGeom prst="rect">
            <a:avLst/>
          </a:prstGeom>
          <a:solidFill>
            <a:schemeClr val="bg1"/>
          </a:solidFill>
        </p:spPr>
        <p:txBody>
          <a:bodyPr tIns="0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C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06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LBIP Budget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CA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06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2014/15 </a:t>
            </a:r>
            <a:endParaRPr kumimoji="0" lang="en-CA" sz="2400" b="0" i="0" u="none" strike="noStrike" kern="0" cap="none" spc="0" normalizeH="0" baseline="0" noProof="0" dirty="0">
              <a:ln>
                <a:noFill/>
              </a:ln>
              <a:solidFill>
                <a:srgbClr val="00306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63688"/>
            <a:ext cx="6858000" cy="738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33476"/>
            <a:ext cx="6858000" cy="741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63688"/>
            <a:ext cx="6858000" cy="738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Type IV Silviculture Strategies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8700" y="4283968"/>
            <a:ext cx="5100600" cy="3816424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CA" dirty="0" smtClean="0"/>
              <a:t>Scheduled for 3 TSA’s in KBR 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Arrow, Cranbrook, Invermere TSA’s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Will produce a spatially explicit 5 year plan to guide silviculture </a:t>
            </a:r>
            <a:r>
              <a:rPr lang="en-CA" dirty="0" smtClean="0"/>
              <a:t>investments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Expect licencee involvement</a:t>
            </a:r>
            <a:endParaRPr lang="en-CA" dirty="0" smtClean="0"/>
          </a:p>
          <a:p>
            <a:pPr algn="l">
              <a:buFont typeface="Arial" pitchFamily="34" charset="0"/>
              <a:buChar char="•"/>
            </a:pPr>
            <a:r>
              <a:rPr lang="en-US" u="sng" dirty="0" smtClean="0">
                <a:hlinkClick r:id="rId3"/>
              </a:rPr>
              <a:t>http</a:t>
            </a:r>
            <a:r>
              <a:rPr lang="en-US" u="sng" dirty="0" smtClean="0">
                <a:hlinkClick r:id="rId3"/>
              </a:rPr>
              <a:t>://www.for.gov.bc.ca/hfp/silstrat/index.htm</a:t>
            </a:r>
            <a:r>
              <a:rPr lang="en-US" dirty="0" smtClean="0"/>
              <a:t>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Buffalo\lhanlon$\My Pictures\2013 Personal Camera\IMG_03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79712"/>
            <a:ext cx="6858000" cy="97210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712" y="5580112"/>
            <a:ext cx="5112568" cy="1032114"/>
          </a:xfrm>
        </p:spPr>
        <p:txBody>
          <a:bodyPr/>
          <a:lstStyle/>
          <a:p>
            <a:r>
              <a:rPr lang="en-CA" sz="2400" dirty="0" smtClean="0">
                <a:solidFill>
                  <a:schemeClr val="bg1"/>
                </a:solidFill>
              </a:rPr>
              <a:t>For more information: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8720" y="6516216"/>
            <a:ext cx="5112568" cy="2336800"/>
          </a:xfrm>
        </p:spPr>
        <p:txBody>
          <a:bodyPr/>
          <a:lstStyle/>
          <a:p>
            <a:r>
              <a:rPr lang="en-CA" sz="2000" dirty="0" smtClean="0">
                <a:solidFill>
                  <a:schemeClr val="bg1"/>
                </a:solidFill>
                <a:hlinkClick r:id="rId4"/>
              </a:rPr>
              <a:t>http://www.for.gov.bc.ca/hcp/fia/landbase</a:t>
            </a:r>
            <a:r>
              <a:rPr lang="en-CA" dirty="0" smtClean="0">
                <a:solidFill>
                  <a:schemeClr val="bg1"/>
                </a:solidFill>
                <a:hlinkClick r:id="rId4"/>
              </a:rPr>
              <a:t>/</a:t>
            </a:r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or</a:t>
            </a:r>
            <a:endParaRPr lang="en-CA" dirty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larry.hanlon@gov.bc.ca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NRO powerpoint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ovt PowerPoint Pres Templat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Govt PowerPoint Pres Templat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2779</TotalTime>
  <Words>574</Words>
  <Application>Microsoft Office PowerPoint</Application>
  <PresentationFormat>On-screen Show (4:3)</PresentationFormat>
  <Paragraphs>87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FLNRO powerpoint</vt:lpstr>
      <vt:lpstr>Land Based Investment Program</vt:lpstr>
      <vt:lpstr>Slide 2</vt:lpstr>
      <vt:lpstr>Slide 3</vt:lpstr>
      <vt:lpstr>Slide 4</vt:lpstr>
      <vt:lpstr>Slide 5</vt:lpstr>
      <vt:lpstr>Slide 6</vt:lpstr>
      <vt:lpstr>Type IV Silviculture Strategies</vt:lpstr>
      <vt:lpstr>For more information: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lhanlon</dc:creator>
  <cp:lastModifiedBy>lhanlon</cp:lastModifiedBy>
  <cp:revision>247</cp:revision>
  <dcterms:created xsi:type="dcterms:W3CDTF">2012-11-01T17:49:50Z</dcterms:created>
  <dcterms:modified xsi:type="dcterms:W3CDTF">2013-10-28T21:51:21Z</dcterms:modified>
</cp:coreProperties>
</file>